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3">
            <a:schemeClr val="lt1"/>
          </a:lnRef>
          <a:fillRef idx="1">
            <a:schemeClr val="accent6"/>
          </a:fillRef>
          <a:effectRef idx="1">
            <a:schemeClr val="accent6"/>
          </a:effectRef>
          <a:fontRef idx="minor">
            <a:schemeClr val="lt1"/>
          </a:fontRef>
        </p:style>
        <p:txBody>
          <a:bodyPr/>
          <a:lstStyle/>
          <a:p>
            <a:r>
              <a:rPr lang="en-US" b="1" dirty="0" smtClean="0">
                <a:latin typeface="Times New Roman" pitchFamily="18" charset="0"/>
                <a:cs typeface="Times New Roman" pitchFamily="18" charset="0"/>
              </a:rPr>
              <a:t>Cyber Media and Development</a:t>
            </a:r>
            <a:br>
              <a:rPr lang="en-US" b="1" dirty="0" smtClean="0">
                <a:latin typeface="Times New Roman" pitchFamily="18" charset="0"/>
                <a:cs typeface="Times New Roman" pitchFamily="18" charset="0"/>
              </a:rPr>
            </a:br>
            <a:r>
              <a:rPr lang="en-US" sz="2400" b="1" dirty="0" smtClean="0">
                <a:latin typeface="FreesiaUPC" pitchFamily="34" charset="-34"/>
                <a:cs typeface="FreesiaUPC" pitchFamily="34" charset="-34"/>
              </a:rPr>
              <a:t>(PPT </a:t>
            </a:r>
            <a:r>
              <a:rPr lang="en-US" sz="2400" b="1" dirty="0" smtClean="0">
                <a:latin typeface="FreesiaUPC" pitchFamily="34" charset="-34"/>
                <a:cs typeface="FreesiaUPC" pitchFamily="34" charset="-34"/>
              </a:rPr>
              <a:t>2) </a:t>
            </a:r>
            <a:r>
              <a:rPr lang="en-US" sz="2400" b="1" dirty="0" smtClean="0">
                <a:latin typeface="FreesiaUPC" pitchFamily="34" charset="-34"/>
                <a:cs typeface="FreesiaUPC" pitchFamily="34" charset="-34"/>
              </a:rPr>
              <a:t>(UNIT III)</a:t>
            </a:r>
            <a:endParaRPr lang="en-IN" dirty="0"/>
          </a:p>
        </p:txBody>
      </p:sp>
      <p:sp>
        <p:nvSpPr>
          <p:cNvPr id="3" name="Subtitle 2"/>
          <p:cNvSpPr>
            <a:spLocks noGrp="1"/>
          </p:cNvSpPr>
          <p:nvPr>
            <p:ph type="subTitle" idx="1"/>
          </p:nvPr>
        </p:nvSpPr>
        <p:spPr/>
        <p:style>
          <a:lnRef idx="2">
            <a:schemeClr val="accent6"/>
          </a:lnRef>
          <a:fillRef idx="1">
            <a:schemeClr val="lt1"/>
          </a:fillRef>
          <a:effectRef idx="0">
            <a:schemeClr val="accent6"/>
          </a:effectRef>
          <a:fontRef idx="minor">
            <a:schemeClr val="dk1"/>
          </a:fontRef>
        </p:style>
        <p:txBody>
          <a:bodyPr>
            <a:normAutofit fontScale="92500" lnSpcReduction="10000"/>
          </a:bodyPr>
          <a:lstStyle/>
          <a:p>
            <a:r>
              <a:rPr lang="en-US" dirty="0" smtClean="0">
                <a:solidFill>
                  <a:schemeClr val="bg2">
                    <a:lumMod val="25000"/>
                  </a:schemeClr>
                </a:solidFill>
                <a:latin typeface="Angsana New" pitchFamily="18" charset="-34"/>
                <a:cs typeface="Angsana New" pitchFamily="18" charset="-34"/>
              </a:rPr>
              <a:t>Paper: Development Communication</a:t>
            </a:r>
            <a:br>
              <a:rPr lang="en-US" dirty="0" smtClean="0">
                <a:solidFill>
                  <a:schemeClr val="bg2">
                    <a:lumMod val="25000"/>
                  </a:schemeClr>
                </a:solidFill>
                <a:latin typeface="Angsana New" pitchFamily="18" charset="-34"/>
                <a:cs typeface="Angsana New" pitchFamily="18" charset="-34"/>
              </a:rPr>
            </a:br>
            <a:r>
              <a:rPr lang="en-US" dirty="0" smtClean="0">
                <a:solidFill>
                  <a:schemeClr val="bg2">
                    <a:lumMod val="25000"/>
                  </a:schemeClr>
                </a:solidFill>
                <a:latin typeface="Angsana New" pitchFamily="18" charset="-34"/>
                <a:cs typeface="Angsana New" pitchFamily="18" charset="-34"/>
              </a:rPr>
              <a:t>Course: BJMC, Semester: II</a:t>
            </a:r>
            <a:br>
              <a:rPr lang="en-US" dirty="0" smtClean="0">
                <a:solidFill>
                  <a:schemeClr val="bg2">
                    <a:lumMod val="25000"/>
                  </a:schemeClr>
                </a:solidFill>
                <a:latin typeface="Angsana New" pitchFamily="18" charset="-34"/>
                <a:cs typeface="Angsana New" pitchFamily="18" charset="-34"/>
              </a:rPr>
            </a:br>
            <a:r>
              <a:rPr lang="en-US" dirty="0" smtClean="0">
                <a:solidFill>
                  <a:schemeClr val="bg2">
                    <a:lumMod val="25000"/>
                  </a:schemeClr>
                </a:solidFill>
                <a:latin typeface="Angsana New" pitchFamily="18" charset="-34"/>
                <a:cs typeface="Angsana New" pitchFamily="18" charset="-34"/>
              </a:rPr>
              <a:t>Institution: DSPMU, Ranchi</a:t>
            </a:r>
            <a:br>
              <a:rPr lang="en-US" dirty="0" smtClean="0">
                <a:solidFill>
                  <a:schemeClr val="bg2">
                    <a:lumMod val="25000"/>
                  </a:schemeClr>
                </a:solidFill>
                <a:latin typeface="Angsana New" pitchFamily="18" charset="-34"/>
                <a:cs typeface="Angsana New" pitchFamily="18" charset="-34"/>
              </a:rPr>
            </a:br>
            <a:r>
              <a:rPr lang="en-US" dirty="0" smtClean="0">
                <a:solidFill>
                  <a:schemeClr val="bg2">
                    <a:lumMod val="25000"/>
                  </a:schemeClr>
                </a:solidFill>
                <a:latin typeface="Angsana New" pitchFamily="18" charset="-34"/>
                <a:cs typeface="Angsana New" pitchFamily="18" charset="-34"/>
              </a:rPr>
              <a:t>Teacher: Sumedha Chaudhury</a:t>
            </a:r>
            <a:endParaRPr lang="en-IN" dirty="0" smtClean="0">
              <a:solidFill>
                <a:schemeClr val="bg2">
                  <a:lumMod val="25000"/>
                </a:schemeClr>
              </a:solidFill>
              <a:latin typeface="Angsana New" pitchFamily="18" charset="-34"/>
              <a:cs typeface="Angsana New" pitchFamily="18" charset="-34"/>
            </a:endParaRP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pitchFamily="34" charset="0"/>
                <a:cs typeface="Arial" pitchFamily="34" charset="0"/>
              </a:rPr>
              <a:t>Relation between Cyber Media and Development</a:t>
            </a:r>
            <a:endParaRPr lang="en-IN" b="1" dirty="0">
              <a:latin typeface="Arial" pitchFamily="34" charset="0"/>
              <a:cs typeface="Arial" pitchFamily="34" charset="0"/>
            </a:endParaRPr>
          </a:p>
        </p:txBody>
      </p:sp>
      <p:sp>
        <p:nvSpPr>
          <p:cNvPr id="3" name="Content Placeholder 2"/>
          <p:cNvSpPr>
            <a:spLocks noGrp="1"/>
          </p:cNvSpPr>
          <p:nvPr>
            <p:ph idx="1"/>
          </p:nvPr>
        </p:nvSpPr>
        <p:spPr/>
        <p:txBody>
          <a:bodyPr/>
          <a:lstStyle/>
          <a:p>
            <a:pPr algn="just">
              <a:buNone/>
            </a:pPr>
            <a:r>
              <a:rPr lang="en-IN" dirty="0" smtClean="0"/>
              <a:t> </a:t>
            </a:r>
            <a:r>
              <a:rPr lang="en-IN" dirty="0" smtClean="0"/>
              <a:t>  </a:t>
            </a:r>
            <a:r>
              <a:rPr lang="en-IN" dirty="0" smtClean="0">
                <a:latin typeface="Times New Roman" pitchFamily="18" charset="0"/>
                <a:cs typeface="Times New Roman" pitchFamily="18" charset="0"/>
              </a:rPr>
              <a:t>Computers </a:t>
            </a:r>
            <a:r>
              <a:rPr lang="en-IN" dirty="0" smtClean="0">
                <a:latin typeface="Times New Roman" pitchFamily="18" charset="0"/>
                <a:cs typeface="Times New Roman" pitchFamily="18" charset="0"/>
              </a:rPr>
              <a:t>entered the Indian Society around 1986. The actual transition in India happened after 1996 when several independent media houses brought out news websites. Today, new media has become an active tool of development </a:t>
            </a:r>
            <a:r>
              <a:rPr lang="en-IN" dirty="0" smtClean="0">
                <a:latin typeface="Times New Roman" pitchFamily="18" charset="0"/>
                <a:cs typeface="Times New Roman" pitchFamily="18" charset="0"/>
              </a:rPr>
              <a:t>communication. The internet usage introduced the concept of cyber media and people started connecting it with various development or extension programmes. </a:t>
            </a:r>
            <a:endParaRPr lang="en-IN"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latin typeface="Aharoni" pitchFamily="2" charset="-79"/>
                <a:cs typeface="Aharoni" pitchFamily="2" charset="-79"/>
              </a:rPr>
              <a:t>E Governance connecting cyber media &amp; development </a:t>
            </a:r>
            <a:endParaRPr lang="en-IN" u="sng" dirty="0">
              <a:latin typeface="Aharoni" pitchFamily="2" charset="-79"/>
              <a:cs typeface="Aharoni" pitchFamily="2" charset="-79"/>
            </a:endParaRPr>
          </a:p>
        </p:txBody>
      </p:sp>
      <p:sp>
        <p:nvSpPr>
          <p:cNvPr id="3" name="Content Placeholder 2"/>
          <p:cNvSpPr>
            <a:spLocks noGrp="1"/>
          </p:cNvSpPr>
          <p:nvPr>
            <p:ph idx="1"/>
          </p:nvPr>
        </p:nvSpPr>
        <p:spPr/>
        <p:txBody>
          <a:bodyPr>
            <a:normAutofit fontScale="62500" lnSpcReduction="20000"/>
          </a:bodyPr>
          <a:lstStyle/>
          <a:p>
            <a:pPr>
              <a:buFont typeface="Wingdings" pitchFamily="2" charset="2"/>
              <a:buChar char="Ø"/>
            </a:pPr>
            <a:r>
              <a:rPr lang="en-IN" sz="4500" b="1" dirty="0" smtClean="0">
                <a:solidFill>
                  <a:srgbClr val="C00000"/>
                </a:solidFill>
                <a:latin typeface="Times New Roman" pitchFamily="18" charset="0"/>
                <a:cs typeface="Times New Roman" pitchFamily="18" charset="0"/>
              </a:rPr>
              <a:t>E-GOVERNANCE</a:t>
            </a:r>
            <a:r>
              <a:rPr lang="en-IN" sz="4500" dirty="0" smtClean="0">
                <a:solidFill>
                  <a:srgbClr val="C00000"/>
                </a:solidFill>
                <a:latin typeface="Times New Roman" pitchFamily="18" charset="0"/>
                <a:cs typeface="Times New Roman" pitchFamily="18" charset="0"/>
              </a:rPr>
              <a:t>:</a:t>
            </a:r>
            <a:r>
              <a:rPr lang="en-IN" dirty="0" smtClean="0">
                <a:latin typeface="Times New Roman" pitchFamily="18" charset="0"/>
                <a:cs typeface="Times New Roman" pitchFamily="18" charset="0"/>
              </a:rPr>
              <a:t/>
            </a:r>
            <a:br>
              <a:rPr lang="en-IN" dirty="0" smtClean="0">
                <a:latin typeface="Times New Roman" pitchFamily="18" charset="0"/>
                <a:cs typeface="Times New Roman" pitchFamily="18" charset="0"/>
              </a:rPr>
            </a:br>
            <a:r>
              <a:rPr lang="en-IN" dirty="0" smtClean="0">
                <a:latin typeface="Times New Roman" pitchFamily="18" charset="0"/>
                <a:cs typeface="Times New Roman" pitchFamily="18" charset="0"/>
              </a:rPr>
              <a:t/>
            </a:r>
            <a:br>
              <a:rPr lang="en-IN"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1)  </a:t>
            </a:r>
            <a:r>
              <a:rPr lang="en-IN" sz="4000" dirty="0" smtClean="0">
                <a:latin typeface="Times New Roman" pitchFamily="18" charset="0"/>
                <a:cs typeface="Times New Roman" pitchFamily="18" charset="0"/>
              </a:rPr>
              <a:t>In simple terms, electronic governance </a:t>
            </a:r>
            <a:r>
              <a:rPr lang="en-IN" sz="4000" dirty="0" smtClean="0">
                <a:latin typeface="Times New Roman" pitchFamily="18" charset="0"/>
                <a:cs typeface="Times New Roman" pitchFamily="18" charset="0"/>
              </a:rPr>
              <a:t>or smart governance is </a:t>
            </a:r>
            <a:r>
              <a:rPr lang="en-IN" sz="4000" dirty="0" smtClean="0">
                <a:latin typeface="Times New Roman" pitchFamily="18" charset="0"/>
                <a:cs typeface="Times New Roman" pitchFamily="18" charset="0"/>
              </a:rPr>
              <a:t>the delivery of public services and information at the doorstep of the people with the help of computers. </a:t>
            </a: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2) E-governance </a:t>
            </a:r>
            <a:r>
              <a:rPr lang="en-IN" sz="4000" dirty="0" smtClean="0">
                <a:latin typeface="Times New Roman" pitchFamily="18" charset="0"/>
                <a:cs typeface="Times New Roman" pitchFamily="18" charset="0"/>
              </a:rPr>
              <a:t>can play the role of a catalyst for sustainable inclusive growth. </a:t>
            </a: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3) E-governance </a:t>
            </a:r>
            <a:r>
              <a:rPr lang="en-IN" sz="4000" dirty="0" smtClean="0">
                <a:latin typeface="Times New Roman" pitchFamily="18" charset="0"/>
                <a:cs typeface="Times New Roman" pitchFamily="18" charset="0"/>
              </a:rPr>
              <a:t>uses the Information Communication Technologies (ICT) for planning, implementation, and monitoring of government </a:t>
            </a:r>
            <a:r>
              <a:rPr lang="en-IN" sz="4000" dirty="0" smtClean="0">
                <a:latin typeface="Times New Roman" pitchFamily="18" charset="0"/>
                <a:cs typeface="Times New Roman" pitchFamily="18" charset="0"/>
              </a:rPr>
              <a:t>programmes</a:t>
            </a:r>
            <a:r>
              <a:rPr lang="en-IN" sz="4000" dirty="0" smtClean="0">
                <a:latin typeface="Times New Roman" pitchFamily="18" charset="0"/>
                <a:cs typeface="Times New Roman" pitchFamily="18" charset="0"/>
              </a:rPr>
              <a:t>. </a:t>
            </a:r>
            <a:r>
              <a:rPr lang="en-IN" dirty="0" smtClean="0">
                <a:latin typeface="Times New Roman" pitchFamily="18" charset="0"/>
                <a:cs typeface="Times New Roman" pitchFamily="18" charset="0"/>
              </a:rPr>
              <a:t/>
            </a:r>
            <a:br>
              <a:rPr lang="en-IN" dirty="0" smtClean="0">
                <a:latin typeface="Times New Roman" pitchFamily="18" charset="0"/>
                <a:cs typeface="Times New Roman" pitchFamily="18" charset="0"/>
              </a:rPr>
            </a:br>
            <a:r>
              <a:rPr lang="en-IN" dirty="0" smtClean="0">
                <a:latin typeface="Times New Roman" pitchFamily="18" charset="0"/>
                <a:cs typeface="Times New Roman" pitchFamily="18" charset="0"/>
              </a:rPr>
              <a:t/>
            </a:r>
            <a:br>
              <a:rPr lang="en-IN" dirty="0" smtClean="0">
                <a:latin typeface="Times New Roman" pitchFamily="18" charset="0"/>
                <a:cs typeface="Times New Roman" pitchFamily="18" charset="0"/>
              </a:rPr>
            </a:br>
            <a:endParaRPr lang="en-IN"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pPr>
              <a:buNone/>
            </a:pPr>
            <a:r>
              <a:rPr lang="en-IN" dirty="0" smtClean="0">
                <a:latin typeface="Times New Roman" pitchFamily="18" charset="0"/>
                <a:cs typeface="Times New Roman" pitchFamily="18" charset="0"/>
              </a:rPr>
              <a:t>  4</a:t>
            </a:r>
            <a:r>
              <a:rPr lang="en-IN" dirty="0" smtClean="0">
                <a:latin typeface="Times New Roman" pitchFamily="18" charset="0"/>
                <a:cs typeface="Times New Roman" pitchFamily="18" charset="0"/>
              </a:rPr>
              <a:t>) Through e-governance, government can carry out effective Management Information System (MIS) and get real time information and reports of activities at the Block level. </a:t>
            </a:r>
            <a:br>
              <a:rPr lang="en-IN" dirty="0" smtClean="0">
                <a:latin typeface="Times New Roman" pitchFamily="18" charset="0"/>
                <a:cs typeface="Times New Roman" pitchFamily="18" charset="0"/>
              </a:rPr>
            </a:br>
            <a:r>
              <a:rPr lang="en-IN" dirty="0" smtClean="0">
                <a:latin typeface="Times New Roman" pitchFamily="18" charset="0"/>
                <a:cs typeface="Times New Roman" pitchFamily="18" charset="0"/>
              </a:rPr>
              <a:t/>
            </a:r>
            <a:br>
              <a:rPr lang="en-IN" dirty="0" smtClean="0">
                <a:latin typeface="Times New Roman" pitchFamily="18" charset="0"/>
                <a:cs typeface="Times New Roman" pitchFamily="18" charset="0"/>
              </a:rPr>
            </a:br>
            <a:r>
              <a:rPr lang="en-IN" dirty="0" smtClean="0">
                <a:latin typeface="Times New Roman" pitchFamily="18" charset="0"/>
                <a:cs typeface="Times New Roman" pitchFamily="18" charset="0"/>
              </a:rPr>
              <a:t>5) E – Governance has helped to achieve several goals – Automation, Information and Transformation leading to e-Administration - Improving government processes : e-Citizens - Connecting citizens and e-Services: e-Society - Building interactions with and within civil </a:t>
            </a:r>
            <a:r>
              <a:rPr lang="en-IN" dirty="0" smtClean="0">
                <a:latin typeface="Times New Roman" pitchFamily="18" charset="0"/>
                <a:cs typeface="Times New Roman" pitchFamily="18" charset="0"/>
              </a:rPr>
              <a:t>society. </a:t>
            </a:r>
            <a:endParaRPr lang="en-IN" dirty="0" smtClean="0">
              <a:latin typeface="Times New Roman" pitchFamily="18" charset="0"/>
              <a:cs typeface="Times New Roman" pitchFamily="18" charset="0"/>
            </a:endParaRPr>
          </a:p>
          <a:p>
            <a:pPr>
              <a:buNone/>
            </a:pP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115</Words>
  <Application>Microsoft Office PowerPoint</Application>
  <PresentationFormat>On-screen Show (4:3)</PresentationFormat>
  <Paragraphs>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Cyber Media and Development (PPT 2) (UNIT III)</vt:lpstr>
      <vt:lpstr>Relation between Cyber Media and Development</vt:lpstr>
      <vt:lpstr>E Governance connecting cyber media &amp; development </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 Media and Development (PPT 1) (UNIT III)</dc:title>
  <dc:creator>Admin</dc:creator>
  <cp:lastModifiedBy>Admin</cp:lastModifiedBy>
  <cp:revision>10</cp:revision>
  <dcterms:created xsi:type="dcterms:W3CDTF">2006-08-16T00:00:00Z</dcterms:created>
  <dcterms:modified xsi:type="dcterms:W3CDTF">2020-05-19T12:42:13Z</dcterms:modified>
</cp:coreProperties>
</file>